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8" r:id="rId6"/>
    <p:sldId id="269" r:id="rId7"/>
    <p:sldId id="273" r:id="rId8"/>
    <p:sldId id="270" r:id="rId9"/>
    <p:sldId id="287" r:id="rId10"/>
    <p:sldId id="288" r:id="rId11"/>
    <p:sldId id="289" r:id="rId12"/>
    <p:sldId id="290" r:id="rId13"/>
    <p:sldId id="292" r:id="rId14"/>
    <p:sldId id="291" r:id="rId15"/>
    <p:sldId id="293" r:id="rId16"/>
    <p:sldId id="294" r:id="rId17"/>
    <p:sldId id="295" r:id="rId18"/>
    <p:sldId id="286" r:id="rId19"/>
    <p:sldId id="265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00111F"/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4291" autoAdjust="0"/>
  </p:normalViewPr>
  <p:slideViewPr>
    <p:cSldViewPr snapToGrid="0" showGuides="1">
      <p:cViewPr varScale="1">
        <p:scale>
          <a:sx n="72" d="100"/>
          <a:sy n="72" d="100"/>
        </p:scale>
        <p:origin x="624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435E3D-4779-4F74-B50E-7D6C92F116A8}" type="datetime1">
              <a:rPr lang="ru-RU" smtClean="0"/>
              <a:t>25.06.2021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4B18F8-B739-4178-8D2D-879F4A27DC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4E80F0-1DF1-4858-9B22-BB5AEB10E915}" type="datetime1">
              <a:rPr lang="ru-RU" noProof="0" smtClean="0"/>
              <a:t>25.06.2021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074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021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436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392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27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609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865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45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15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0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987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092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68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55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Рисунок 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ru-RU" noProof="0"/>
              <a:t> 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 rtlCol="0"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Ключевая фраза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29" name="Текст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30" name="Текст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 rtlCol="0"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Месяц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благодарственного текст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4" name="Рисунок 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ru-RU" noProof="0"/>
              <a:t> 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 rtlCol="0"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БЛАГОДАРИМ</a:t>
            </a:r>
            <a:br>
              <a:rPr lang="ru-RU" noProof="0"/>
            </a:br>
            <a:r>
              <a:rPr lang="ru-RU" noProof="0"/>
              <a:t>ВАС!</a:t>
            </a:r>
          </a:p>
        </p:txBody>
      </p:sp>
      <p:sp>
        <p:nvSpPr>
          <p:cNvPr id="21" name="Текст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 rtlCol="0"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Иван</a:t>
            </a:r>
            <a:br>
              <a:rPr lang="ru-RU" noProof="0"/>
            </a:br>
            <a:r>
              <a:rPr lang="ru-RU" noProof="0"/>
              <a:t>Воронков</a:t>
            </a:r>
          </a:p>
        </p:txBody>
      </p:sp>
      <p:sp>
        <p:nvSpPr>
          <p:cNvPr id="25" name="Текст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678-555-0128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Телефон</a:t>
            </a:r>
          </a:p>
        </p:txBody>
      </p:sp>
      <p:sp>
        <p:nvSpPr>
          <p:cNvPr id="31" name="Текст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 rtlCol="0"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voronkov@example.com</a:t>
            </a:r>
          </a:p>
        </p:txBody>
      </p:sp>
      <p:sp>
        <p:nvSpPr>
          <p:cNvPr id="32" name="Текст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ru-RU" noProof="0"/>
              <a:t>Эл. почта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2" name="Рисунок 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ru-RU" noProof="0"/>
              <a:t> 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 rtlCol="0"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СЛАЙД-РАЗДЕЛИТЕЛЬ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Рисунок 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7" name="Рисунок 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5" name="Текст 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6" name="Объект 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Объект 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 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Объект 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0" name="Рисунок 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6" name="Рисунок 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Рисунок 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 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ПУСТОЙ СЛАЙД</a:t>
            </a:r>
          </a:p>
        </p:txBody>
      </p:sp>
      <p:sp>
        <p:nvSpPr>
          <p:cNvPr id="14" name="Рисунок 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Рисунок 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СЛАЙД-РАЗДЕЛИТЕЛЬ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Рисунок 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7" name="Рисунок 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Текст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Текст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5" name="Текст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sp>
        <p:nvSpPr>
          <p:cNvPr id="36" name="Текст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7" name="Текст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0" name="Текст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1" name="Текст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2" name="Текст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4" name="Рисунок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20058" y="3800404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6" name="Рисунок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794792" y="3864572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7" name="Рисунок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876955" y="3864572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КАК ИСПОЛЬЗОВАТЬ ЭТОТ ШАБЛОН</a:t>
            </a:r>
          </a:p>
        </p:txBody>
      </p:sp>
      <p:sp>
        <p:nvSpPr>
          <p:cNvPr id="23" name="Рисунок 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РАЗМЕТКА ТЕКСТА 1</a:t>
            </a: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5392"/>
            <a:ext cx="4421856" cy="74904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6" name="Рисунок 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1" name="Рисунок 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содержимы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РАЗМЕТКА ТЕКСТА 2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6" y="2241515"/>
            <a:ext cx="4421856" cy="74904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Рисунок 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Рисунок 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метка для двух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Рисунок 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Название раздела 1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 rtlCol="0"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Название раздела 2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9" name="Рисунок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СРАВНЕНИЕ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2221992"/>
            <a:ext cx="10218713" cy="665713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8" name="Рисунок 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Рисунок 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9" name="Рисунок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8" name="Диаграмма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 hasCustomPrompt="1"/>
          </p:nvPr>
        </p:nvSpPr>
        <p:spPr>
          <a:xfrm>
            <a:off x="6096001" y="1246188"/>
            <a:ext cx="5170034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ДИАГРАММОЙ</a:t>
            </a:r>
          </a:p>
        </p:txBody>
      </p:sp>
      <p:sp>
        <p:nvSpPr>
          <p:cNvPr id="23" name="Текст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4" name="Рисунок 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47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Рисунок 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  <p:sp>
          <p:nvSpPr>
            <p:cNvPr id="17" name="Полилиния: Фигура 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noProof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9" name="Рисунок 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ТАБЛИЦЕЙ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3198228"/>
            <a:ext cx="2825496" cy="2154741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2" name="Рисунок 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374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18" name="Таблица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4715791" y="1591499"/>
            <a:ext cx="6561138" cy="3761069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заголовком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 rtlCol="0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 БОЛЬШИМ ИЗОБРАЖЕНИЕМ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1880794"/>
            <a:ext cx="10518598" cy="782639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3" name="Рисунок 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2" name="Надпись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ультимеди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rtl="0"/>
            <a:endParaRPr lang="ru-RU" noProof="0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 ВИДЕО</a:t>
            </a:r>
          </a:p>
        </p:txBody>
      </p:sp>
      <p:sp>
        <p:nvSpPr>
          <p:cNvPr id="16" name="Мультимедиа 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мультимедиа</a:t>
            </a:r>
          </a:p>
        </p:txBody>
      </p:sp>
      <p:sp>
        <p:nvSpPr>
          <p:cNvPr id="12" name="Рисунок 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11" name="Нижний колонтитул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Стеклянные стены здания и небо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/>
          <a:srcRect l="-48" t="6766" r="19843" b="3091"/>
          <a:stretch/>
        </p:blipFill>
        <p:spPr>
          <a:xfrm>
            <a:off x="6513704" y="0"/>
            <a:ext cx="5678296" cy="685800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39" y="658368"/>
            <a:ext cx="8599022" cy="2583145"/>
          </a:xfrm>
        </p:spPr>
        <p:txBody>
          <a:bodyPr rtlCol="0"/>
          <a:lstStyle/>
          <a:p>
            <a:r>
              <a:rPr lang="en-US" sz="4400" dirty="0"/>
              <a:t>Book Store </a:t>
            </a:r>
            <a:br>
              <a:rPr lang="en-US" sz="4400" dirty="0"/>
            </a:br>
            <a:r>
              <a:rPr lang="en-US" sz="4400" dirty="0"/>
              <a:t>Telegram Bot</a:t>
            </a:r>
            <a:endParaRPr lang="ru-RU" sz="4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7839" y="3746913"/>
            <a:ext cx="10090287" cy="1101897"/>
          </a:xfrm>
        </p:spPr>
        <p:txBody>
          <a:bodyPr rtlCol="0"/>
          <a:lstStyle/>
          <a:p>
            <a:pPr rtl="0"/>
            <a:r>
              <a:rPr lang="ru-RU" dirty="0"/>
              <a:t>Приложение для работы </a:t>
            </a:r>
          </a:p>
          <a:p>
            <a:pPr rtl="0"/>
            <a:r>
              <a:rPr lang="ru-RU" dirty="0"/>
              <a:t>доступное каждому.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7839" y="5354210"/>
            <a:ext cx="4367531" cy="324417"/>
          </a:xfrm>
        </p:spPr>
        <p:txBody>
          <a:bodyPr rtlCol="0"/>
          <a:lstStyle/>
          <a:p>
            <a:r>
              <a:rPr lang="ru-RU" dirty="0"/>
              <a:t>20</a:t>
            </a:r>
            <a:r>
              <a:rPr lang="en-US" dirty="0"/>
              <a:t>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10944396" cy="782638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Функциональная составляющая. Поиск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10</a:t>
            </a:fld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EE3AC98-9D94-4402-A50E-702E86922E7C}"/>
              </a:ext>
            </a:extLst>
          </p:cNvPr>
          <p:cNvSpPr txBox="1">
            <a:spLocks/>
          </p:cNvSpPr>
          <p:nvPr/>
        </p:nvSpPr>
        <p:spPr>
          <a:xfrm>
            <a:off x="6985796" y="2355716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Поиск по </a:t>
            </a:r>
            <a:r>
              <a:rPr lang="en-US" sz="2800" b="1" dirty="0">
                <a:solidFill>
                  <a:schemeClr val="bg1"/>
                </a:solidFill>
              </a:rPr>
              <a:t>ID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985796" y="2995815"/>
            <a:ext cx="3993840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Может возникнуть ситуация при который нужно будет найти книгу или читателя по </a:t>
            </a:r>
            <a:r>
              <a:rPr lang="en-US" altLang="ru-RU" sz="2000" dirty="0">
                <a:solidFill>
                  <a:schemeClr val="bg1"/>
                </a:solidFill>
              </a:rPr>
              <a:t>ID</a:t>
            </a:r>
            <a:r>
              <a:rPr lang="ru-RU" altLang="ru-RU" sz="2000" dirty="0">
                <a:solidFill>
                  <a:schemeClr val="bg1"/>
                </a:solidFill>
              </a:rPr>
              <a:t>, с этим поможет данный раздел.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Также там м</a:t>
            </a:r>
            <a:r>
              <a:rPr lang="ru-RU" altLang="ru-RU" sz="2000" dirty="0">
                <a:solidFill>
                  <a:schemeClr val="bg1"/>
                </a:solidFill>
              </a:rPr>
              <a:t>ожно найти акт выдачи книги. По идее у каждого читателя есть личная карточка, в которой пишется номер акта выдачи.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A2B030-8620-4F30-B8CA-BD22B4A31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2" b="7153"/>
          <a:stretch/>
        </p:blipFill>
        <p:spPr>
          <a:xfrm>
            <a:off x="483795" y="2304548"/>
            <a:ext cx="2368261" cy="451454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953BB3-F6A7-4645-9E84-C55C191C2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27" b="3580"/>
          <a:stretch/>
        </p:blipFill>
        <p:spPr>
          <a:xfrm>
            <a:off x="3427386" y="2304548"/>
            <a:ext cx="2305693" cy="45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10944396" cy="782638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Функциональная составляющая. Добавление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11</a:t>
            </a:fld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EE3AC98-9D94-4402-A50E-702E86922E7C}"/>
              </a:ext>
            </a:extLst>
          </p:cNvPr>
          <p:cNvSpPr txBox="1">
            <a:spLocks/>
          </p:cNvSpPr>
          <p:nvPr/>
        </p:nvSpPr>
        <p:spPr>
          <a:xfrm>
            <a:off x="366126" y="1960930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Добавление читателя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366126" y="2456794"/>
            <a:ext cx="3993840" cy="16312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Для того, чтобы добавить читателя нужно нажать соответствующую кнопку, после чего бот попросит ввести данные и покажет пример.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88D0361E-671A-497A-BCA0-209BC67D2936}"/>
              </a:ext>
            </a:extLst>
          </p:cNvPr>
          <p:cNvSpPr txBox="1">
            <a:spLocks/>
          </p:cNvSpPr>
          <p:nvPr/>
        </p:nvSpPr>
        <p:spPr>
          <a:xfrm>
            <a:off x="366126" y="4156193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Добавление книги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72D0C3-A9CA-4369-ABAF-1E6A68CEE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126" y="4652057"/>
            <a:ext cx="3993840" cy="22467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Для добавления книги бот производит те же действия, меняются лишь требуемые данные. У каждой книги автоматически рассчитывается арендная ставка – 1% от ее стоимости.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875EFE-22AB-42F5-8D27-8233388B0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46" b="3940"/>
          <a:stretch/>
        </p:blipFill>
        <p:spPr>
          <a:xfrm>
            <a:off x="5483354" y="1593347"/>
            <a:ext cx="2519248" cy="498932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18A314-E6D6-4688-B46C-EE644A024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46"/>
          <a:stretch/>
        </p:blipFill>
        <p:spPr>
          <a:xfrm>
            <a:off x="8154146" y="1593347"/>
            <a:ext cx="2415280" cy="49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6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10944396" cy="782638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Функциональная составляющая. Удаление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12</a:t>
            </a:fld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EE3AC98-9D94-4402-A50E-702E86922E7C}"/>
              </a:ext>
            </a:extLst>
          </p:cNvPr>
          <p:cNvSpPr txBox="1">
            <a:spLocks/>
          </p:cNvSpPr>
          <p:nvPr/>
        </p:nvSpPr>
        <p:spPr>
          <a:xfrm>
            <a:off x="366126" y="1960930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Удаление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366126" y="2816157"/>
            <a:ext cx="3993840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Есть возможность удалить пользователя, если он решил закончить сотрудничество с магазином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Удалить книгу, если ее внешний вид испорчен.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И удалить акт выдачи, если книгу вернули.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3CE3FB-8FBB-457B-B8CC-EC579F358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6" b="4242"/>
          <a:stretch/>
        </p:blipFill>
        <p:spPr>
          <a:xfrm>
            <a:off x="5572181" y="1598510"/>
            <a:ext cx="2554309" cy="49917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909411-B347-4956-B86A-CCCBF8855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4" b="3904"/>
          <a:stretch/>
        </p:blipFill>
        <p:spPr>
          <a:xfrm>
            <a:off x="8248325" y="1598510"/>
            <a:ext cx="2501968" cy="49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9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10944396" cy="782638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Функциональная составляющая. Акты выдачи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13</a:t>
            </a:fld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EE3AC98-9D94-4402-A50E-702E86922E7C}"/>
              </a:ext>
            </a:extLst>
          </p:cNvPr>
          <p:cNvSpPr txBox="1">
            <a:spLocks/>
          </p:cNvSpPr>
          <p:nvPr/>
        </p:nvSpPr>
        <p:spPr>
          <a:xfrm>
            <a:off x="366126" y="2146460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Добавление акта выдачи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366126" y="2816159"/>
            <a:ext cx="3993840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Эта кнопка вынесена на главную панель, так как по пользовательскому сценарию она наиболее используемая. Бот просит ввести номер книги, личный номер читателя и дату возврата. Стоимость аренды рассчитывается автоматически в зависимости от количества дней.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5F45DB-0B81-42D0-ACEC-42B27482E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9" b="4242"/>
          <a:stretch/>
        </p:blipFill>
        <p:spPr>
          <a:xfrm>
            <a:off x="6066105" y="1338721"/>
            <a:ext cx="2699782" cy="53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51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10944396" cy="782638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Функциональная составляющая базы данных.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14</a:t>
            </a:fld>
            <a:endParaRPr lang="ru-R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366126" y="2968693"/>
            <a:ext cx="3954083" cy="2554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Для упрощения работы в СУБД были созданы процедуры, упрощающие ввод данных в ту или иную таблицу.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Также используются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sequences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для последовательного присваивания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id </a:t>
            </a:r>
            <a:r>
              <a:rPr lang="ru-RU" altLang="ru-RU" sz="2000" dirty="0">
                <a:solidFill>
                  <a:schemeClr val="bg1"/>
                </a:solidFill>
              </a:rPr>
              <a:t>в таблицах.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BCFE22-CD15-45C7-A844-21CB3EBBD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9" t="38152" r="52909" b="19471"/>
          <a:stretch/>
        </p:blipFill>
        <p:spPr>
          <a:xfrm>
            <a:off x="6587836" y="2793600"/>
            <a:ext cx="3954083" cy="290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6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84" y="815872"/>
            <a:ext cx="7693494" cy="782638"/>
          </a:xfrm>
        </p:spPr>
        <p:txBody>
          <a:bodyPr rtlCol="0">
            <a:normAutofit/>
          </a:bodyPr>
          <a:lstStyle/>
          <a:p>
            <a:r>
              <a:rPr lang="ru-RU" dirty="0"/>
              <a:t>ЗАЛЮЧЕНИЕ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070" y="2583883"/>
            <a:ext cx="6742025" cy="490530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ru-RU" sz="2000" b="0" i="0" dirty="0">
                <a:solidFill>
                  <a:schemeClr val="bg1"/>
                </a:solidFill>
                <a:effectLst/>
              </a:rPr>
              <a:t>Можно смело утверждать, что ниша Телеграм ботов очень интенсивно развивается. Их функционал очень обширен, они могут помогать в бытовых делах.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b="0" i="0" dirty="0">
                <a:solidFill>
                  <a:schemeClr val="bg1"/>
                </a:solidFill>
                <a:effectLst/>
              </a:rPr>
              <a:t>Цель моей разработки было сделать </a:t>
            </a:r>
            <a:r>
              <a:rPr lang="ru-RU" sz="2000" dirty="0">
                <a:solidFill>
                  <a:schemeClr val="bg1"/>
                </a:solidFill>
              </a:rPr>
              <a:t>бота упрощающую работу организации и это далеко не предел.</a:t>
            </a:r>
            <a:endParaRPr lang="ru-RU" sz="2000" b="0" i="0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15</a:t>
            </a:fld>
            <a:endParaRPr lang="ru-RU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F17401DF-3386-4F89-8CD4-60DBAB518895}"/>
              </a:ext>
            </a:extLst>
          </p:cNvPr>
          <p:cNvSpPr txBox="1">
            <a:spLocks/>
          </p:cNvSpPr>
          <p:nvPr/>
        </p:nvSpPr>
        <p:spPr>
          <a:xfrm>
            <a:off x="313684" y="2292342"/>
            <a:ext cx="4913223" cy="490530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E22A28-0696-4FDA-A8AE-2C4172F1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709" y="1821464"/>
            <a:ext cx="4822607" cy="3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18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Офисное здание на фоне голубого неба, вид под небольшим углом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2749" r="2749"/>
          <a:stretch/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68" y="2130398"/>
            <a:ext cx="7574332" cy="595374"/>
          </a:xfrm>
        </p:spPr>
        <p:txBody>
          <a:bodyPr rtlCol="0"/>
          <a:lstStyle/>
          <a:p>
            <a:pPr rtl="0"/>
            <a:br>
              <a:rPr lang="ru-RU" sz="3200" dirty="0"/>
            </a:br>
            <a:br>
              <a:rPr lang="ru-RU" sz="3200" dirty="0"/>
            </a:br>
            <a:r>
              <a:rPr lang="ru-RU" sz="3200" dirty="0"/>
              <a:t>Серебренников Мирон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976F3E4-0E67-4891-8B94-6441620D8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81461" y="6046918"/>
            <a:ext cx="4649759" cy="474519"/>
          </a:xfrm>
        </p:spPr>
        <p:txBody>
          <a:bodyPr rtlCol="0"/>
          <a:lstStyle/>
          <a:p>
            <a:pPr rtl="0"/>
            <a:r>
              <a:rPr lang="ru-RU" sz="2800" dirty="0"/>
              <a:t>Школа </a:t>
            </a:r>
            <a:r>
              <a:rPr lang="en-US" sz="2800" dirty="0"/>
              <a:t>IT. Java. </a:t>
            </a:r>
            <a:r>
              <a:rPr lang="ru-RU" sz="2800" dirty="0"/>
              <a:t>Группа №4</a:t>
            </a:r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31" y="407107"/>
            <a:ext cx="7004994" cy="1281353"/>
          </a:xfrm>
        </p:spPr>
        <p:txBody>
          <a:bodyPr rtlCol="0"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Telegram Bot</a:t>
            </a:r>
            <a:r>
              <a:rPr lang="ru-RU" dirty="0"/>
              <a:t>?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731" y="3086387"/>
            <a:ext cx="5653272" cy="3771613"/>
          </a:xfrm>
        </p:spPr>
        <p:txBody>
          <a:bodyPr rtlCol="0">
            <a:normAutofit/>
          </a:bodyPr>
          <a:lstStyle/>
          <a:p>
            <a:r>
              <a:rPr lang="ru-RU" sz="2400" b="0" i="0" dirty="0">
                <a:solidFill>
                  <a:srgbClr val="FFCD00"/>
                </a:solidFill>
                <a:effectLst/>
              </a:rPr>
              <a:t>Боты - это сторонние утилиты, которые запускаются внутри приложения Telegram. По сути это учетные записи, которыми управляют не люди, а программное обеспечение</a:t>
            </a:r>
            <a:r>
              <a:rPr lang="ru-RU" sz="2400" b="0" i="0" dirty="0">
                <a:solidFill>
                  <a:srgbClr val="FFCD00"/>
                </a:solidFill>
                <a:effectLst/>
                <a:latin typeface="Roboto" panose="02000000000000000000" pitchFamily="2" charset="0"/>
              </a:rPr>
              <a:t>.</a:t>
            </a:r>
            <a:endParaRPr lang="ru-RU" sz="2800" dirty="0">
              <a:solidFill>
                <a:srgbClr val="FFCD00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5E5897-3C9B-455F-AA1B-D53ED9FCF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2" t="5936" r="18956" b="5936"/>
          <a:stretch/>
        </p:blipFill>
        <p:spPr>
          <a:xfrm>
            <a:off x="6707604" y="1448372"/>
            <a:ext cx="4572000" cy="43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11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57C1E-C690-4B4C-96B0-327A1B685D3F}"/>
              </a:ext>
            </a:extLst>
          </p:cNvPr>
          <p:cNvSpPr txBox="1"/>
          <p:nvPr/>
        </p:nvSpPr>
        <p:spPr>
          <a:xfrm>
            <a:off x="308899" y="445313"/>
            <a:ext cx="4827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b="0" i="0">
              <a:solidFill>
                <a:srgbClr val="FFFF00"/>
              </a:solidFill>
              <a:effectLst/>
              <a:latin typeface="Montserrat"/>
            </a:endParaRPr>
          </a:p>
          <a:p>
            <a:endParaRPr lang="ru-RU" sz="2400" dirty="0">
              <a:solidFill>
                <a:srgbClr val="FFFF00"/>
              </a:solidFill>
            </a:endParaRP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91D270FD-925C-4852-80EC-C7543210DF99}"/>
              </a:ext>
            </a:extLst>
          </p:cNvPr>
          <p:cNvSpPr txBox="1">
            <a:spLocks/>
          </p:cNvSpPr>
          <p:nvPr/>
        </p:nvSpPr>
        <p:spPr>
          <a:xfrm>
            <a:off x="195593" y="1689147"/>
            <a:ext cx="6970807" cy="6806032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Боты созданы для упрощения жизни людей, с их помощью можно в пару касаний найти нужный фильм, книгу или собрать в них все записи из новостных каналов. </a:t>
            </a:r>
          </a:p>
          <a:p>
            <a:pPr marL="0" indent="0">
              <a:buNone/>
            </a:pPr>
            <a:endParaRPr lang="ru-RU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Telegram </a:t>
            </a:r>
            <a:r>
              <a:rPr lang="ru-RU" sz="2400" dirty="0">
                <a:solidFill>
                  <a:schemeClr val="bg1"/>
                </a:solidFill>
              </a:rPr>
              <a:t>очень доступное приложение, его можно установить на любой смартфон или персональный компьютер, для работы с ним необходим лишь интернет.</a:t>
            </a:r>
            <a:endParaRPr lang="ru-RU" sz="2400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8F6034-1A1C-4180-93FC-22E45D04C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42"/>
          <a:stretch/>
        </p:blipFill>
        <p:spPr>
          <a:xfrm>
            <a:off x="7336806" y="290656"/>
            <a:ext cx="4546295" cy="57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8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57C1E-C690-4B4C-96B0-327A1B685D3F}"/>
              </a:ext>
            </a:extLst>
          </p:cNvPr>
          <p:cNvSpPr txBox="1"/>
          <p:nvPr/>
        </p:nvSpPr>
        <p:spPr>
          <a:xfrm>
            <a:off x="353519" y="387043"/>
            <a:ext cx="4827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b="0" i="0">
              <a:solidFill>
                <a:srgbClr val="FFFF00"/>
              </a:solidFill>
              <a:effectLst/>
              <a:latin typeface="Montserrat"/>
            </a:endParaRPr>
          </a:p>
          <a:p>
            <a:endParaRPr lang="ru-RU" sz="2400" dirty="0">
              <a:solidFill>
                <a:srgbClr val="FFFF00"/>
              </a:solidFill>
            </a:endParaRPr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91D270FD-925C-4852-80EC-C7543210DF99}"/>
              </a:ext>
            </a:extLst>
          </p:cNvPr>
          <p:cNvSpPr txBox="1">
            <a:spLocks/>
          </p:cNvSpPr>
          <p:nvPr/>
        </p:nvSpPr>
        <p:spPr>
          <a:xfrm>
            <a:off x="1444487" y="2183963"/>
            <a:ext cx="9285675" cy="262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Поэтому я подумал, что какой-либо учет гораздо проще вести в приложении доступном каждому.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И сейчас я готовы представить</a:t>
            </a:r>
            <a:r>
              <a:rPr lang="en-US" b="1" dirty="0">
                <a:solidFill>
                  <a:schemeClr val="bg1"/>
                </a:solidFill>
              </a:rPr>
              <a:t> Book Store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Telegram Bot</a:t>
            </a:r>
            <a:r>
              <a:rPr lang="ru-RU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5091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8254204" cy="782638"/>
          </a:xfrm>
        </p:spPr>
        <p:txBody>
          <a:bodyPr rtlCol="0">
            <a:normAutofit/>
          </a:bodyPr>
          <a:lstStyle/>
          <a:p>
            <a:r>
              <a:rPr lang="en-US" dirty="0"/>
              <a:t>Book Store Telegram Bot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EE3AC98-9D94-4402-A50E-702E86922E7C}"/>
              </a:ext>
            </a:extLst>
          </p:cNvPr>
          <p:cNvSpPr txBox="1">
            <a:spLocks/>
          </p:cNvSpPr>
          <p:nvPr/>
        </p:nvSpPr>
        <p:spPr>
          <a:xfrm>
            <a:off x="326369" y="2206017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Для чего он нужен?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326369" y="3309388"/>
            <a:ext cx="3993840" cy="2554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Бот предназначен для работы компании, занимающейся арендой книг.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ru-RU" altLang="ru-RU" sz="20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С помощью бота можно удалять и добавлять в базу данных книги, читателей и акты выдачи книг.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E6D35F-FB1A-4715-BC10-2B2468C38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53"/>
          <a:stretch/>
        </p:blipFill>
        <p:spPr>
          <a:xfrm>
            <a:off x="6754173" y="1956391"/>
            <a:ext cx="2235240" cy="44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1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8850552" cy="782638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Функциональная составляющая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6</a:t>
            </a:fld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EE3AC98-9D94-4402-A50E-702E86922E7C}"/>
              </a:ext>
            </a:extLst>
          </p:cNvPr>
          <p:cNvSpPr txBox="1">
            <a:spLocks/>
          </p:cNvSpPr>
          <p:nvPr/>
        </p:nvSpPr>
        <p:spPr>
          <a:xfrm>
            <a:off x="326369" y="2206017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Начало работы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326369" y="3309389"/>
            <a:ext cx="3993840" cy="2554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На</a:t>
            </a:r>
            <a:r>
              <a:rPr lang="ru-RU" altLang="ru-RU" sz="2000" dirty="0">
                <a:solidFill>
                  <a:schemeClr val="bg1"/>
                </a:solidFill>
              </a:rPr>
              <a:t>чать работу с ботом может начать далеко не каждый пользователь, имеющий ссылку.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ru-RU" altLang="ru-RU" sz="2000" dirty="0">
                <a:solidFill>
                  <a:schemeClr val="bg1"/>
                </a:solidFill>
              </a:rPr>
              <a:t>Сначала бот запрашивает пароль, только после верно введенной комбинации пользователь может начать работу.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1AF18A-2D0B-4F86-8304-58B97DD69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t="4837" r="-885" b="35041"/>
          <a:stretch/>
        </p:blipFill>
        <p:spPr>
          <a:xfrm>
            <a:off x="6853265" y="2354665"/>
            <a:ext cx="3084143" cy="40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5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8850552" cy="782638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Функциональная составляющая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7</a:t>
            </a:fld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EE3AC98-9D94-4402-A50E-702E86922E7C}"/>
              </a:ext>
            </a:extLst>
          </p:cNvPr>
          <p:cNvSpPr txBox="1">
            <a:spLocks/>
          </p:cNvSpPr>
          <p:nvPr/>
        </p:nvSpPr>
        <p:spPr>
          <a:xfrm>
            <a:off x="6155176" y="3068638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Главная клавиатура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155176" y="3789360"/>
            <a:ext cx="4092983" cy="13234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На ней представлены основные разделы, каждый из </a:t>
            </a:r>
            <a:r>
              <a:rPr lang="ru-RU" altLang="ru-RU" sz="2000" dirty="0">
                <a:solidFill>
                  <a:schemeClr val="bg1"/>
                </a:solidFill>
              </a:rPr>
              <a:t>которых имеет подразделы,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которые необходимы для работы.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F921AE-3A51-4559-BC78-92583FDDB1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3" b="4390"/>
          <a:stretch/>
        </p:blipFill>
        <p:spPr>
          <a:xfrm>
            <a:off x="1458875" y="2109184"/>
            <a:ext cx="2411326" cy="46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27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10944396" cy="782638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Функциональная составляющая. Поиск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8</a:t>
            </a:fld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EE3AC98-9D94-4402-A50E-702E86922E7C}"/>
              </a:ext>
            </a:extLst>
          </p:cNvPr>
          <p:cNvSpPr txBox="1">
            <a:spLocks/>
          </p:cNvSpPr>
          <p:nvPr/>
        </p:nvSpPr>
        <p:spPr>
          <a:xfrm>
            <a:off x="366126" y="1942542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Поиск книги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227187" y="2438406"/>
            <a:ext cx="3993840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З</a:t>
            </a:r>
            <a:r>
              <a:rPr lang="ru-RU" altLang="ru-RU" sz="2000" dirty="0">
                <a:solidFill>
                  <a:schemeClr val="bg1"/>
                </a:solidFill>
              </a:rPr>
              <a:t>десь можно запросить из базы данные о книгах или пользователях.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Если необходима информация о</a:t>
            </a:r>
            <a:r>
              <a:rPr lang="ru-RU" altLang="ru-RU" sz="2000" dirty="0">
                <a:solidFill>
                  <a:schemeClr val="bg1"/>
                </a:solidFill>
              </a:rPr>
              <a:t> книге, то бот предлагает поиск по трем критериям название, автор, жанр. Это удобно, например, в том случае, если читателю интересно какие книги того или иного автора есть в магазине.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Есть </a:t>
            </a:r>
            <a:r>
              <a:rPr lang="ru-RU" altLang="ru-RU" sz="2000" dirty="0">
                <a:solidFill>
                  <a:schemeClr val="bg1"/>
                </a:solidFill>
              </a:rPr>
              <a:t>возможность вернуться на главную клавиатуру.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95D191-3734-4926-B25E-119AB735B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8" b="4390"/>
          <a:stretch/>
        </p:blipFill>
        <p:spPr>
          <a:xfrm>
            <a:off x="4420868" y="2095689"/>
            <a:ext cx="2407347" cy="46930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80C429-5120-4A70-AB27-AFE4780D39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3" b="7152"/>
          <a:stretch/>
        </p:blipFill>
        <p:spPr>
          <a:xfrm>
            <a:off x="6828215" y="2095689"/>
            <a:ext cx="2467384" cy="46799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1E66D2-AA24-432A-86AF-E656A6C644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28" b="7152"/>
          <a:stretch/>
        </p:blipFill>
        <p:spPr>
          <a:xfrm>
            <a:off x="9268205" y="2095688"/>
            <a:ext cx="2476574" cy="467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6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87" y="815872"/>
            <a:ext cx="10944396" cy="782638"/>
          </a:xfrm>
        </p:spPr>
        <p:txBody>
          <a:bodyPr rtlCol="0">
            <a:normAutofit fontScale="90000"/>
          </a:bodyPr>
          <a:lstStyle/>
          <a:p>
            <a:r>
              <a:rPr lang="ru-RU" dirty="0"/>
              <a:t>Функциональная составляющая. Поиск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ru-RU" smtClean="0"/>
              <a:pPr rtl="0"/>
              <a:t>9</a:t>
            </a:fld>
            <a:endParaRPr lang="ru-RU"/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5EE3AC98-9D94-4402-A50E-702E86922E7C}"/>
              </a:ext>
            </a:extLst>
          </p:cNvPr>
          <p:cNvSpPr txBox="1">
            <a:spLocks/>
          </p:cNvSpPr>
          <p:nvPr/>
        </p:nvSpPr>
        <p:spPr>
          <a:xfrm>
            <a:off x="7124735" y="1730507"/>
            <a:ext cx="5845125" cy="49586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ru-RU" sz="2800" b="1" dirty="0">
                <a:solidFill>
                  <a:schemeClr val="bg1"/>
                </a:solidFill>
              </a:rPr>
              <a:t>Поиск читателя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F696E3-9A09-4B24-82CD-EC483D5A3839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985796" y="2226372"/>
            <a:ext cx="3993840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Если  же необходима информация о</a:t>
            </a:r>
            <a:r>
              <a:rPr lang="ru-RU" altLang="ru-RU" sz="2000" dirty="0">
                <a:solidFill>
                  <a:schemeClr val="bg1"/>
                </a:solidFill>
              </a:rPr>
              <a:t> читателе, то бот предлагает поиск по двум критериям фамилия и номер телефона. Это удобно, например, в том случае, если читателю интересно имеет ли он скидку.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Скидка предоставляется пользователям, которые зарегистрированы больше одного месяца. Это поле заполняется автоматически при добавлении читателя в базу.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164EBE-D837-4C8E-895C-A05E203C9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0" b="7152"/>
          <a:stretch/>
        </p:blipFill>
        <p:spPr>
          <a:xfrm>
            <a:off x="3283783" y="2077741"/>
            <a:ext cx="2415602" cy="46780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235631-B07C-498B-9ED6-9458448E71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54" b="3360"/>
          <a:stretch/>
        </p:blipFill>
        <p:spPr>
          <a:xfrm>
            <a:off x="409476" y="2077741"/>
            <a:ext cx="2415603" cy="47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140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677662_TF45331398" id="{54C9E4F3-3A03-4402-A107-9DDD7A71BB82}" vid="{F9B8EB22-9DB8-442E-BFF0-27918EB9B00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7A0EF5-23A9-4627-BC46-745B7DD804D2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www.w3.org/XML/1998/namespace"/>
    <ds:schemaRef ds:uri="6dc4bcd6-49db-4c07-9060-8acfc67cef9f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fb0879af-3eba-417a-a55a-ffe6dcd6ca77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Универсальная презентация</Template>
  <TotalTime>0</TotalTime>
  <Words>633</Words>
  <Application>Microsoft Office PowerPoint</Application>
  <PresentationFormat>Широкоэкранный</PresentationFormat>
  <Paragraphs>80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Calibri</vt:lpstr>
      <vt:lpstr>Lucida Grande</vt:lpstr>
      <vt:lpstr>Montserrat</vt:lpstr>
      <vt:lpstr>Roboto</vt:lpstr>
      <vt:lpstr>Verdana</vt:lpstr>
      <vt:lpstr>Wingdings</vt:lpstr>
      <vt:lpstr>Тема Office</vt:lpstr>
      <vt:lpstr>Book Store  Telegram Bot</vt:lpstr>
      <vt:lpstr>ЧТО ТАКОЕ Telegram Bot?</vt:lpstr>
      <vt:lpstr>Презентация PowerPoint</vt:lpstr>
      <vt:lpstr>Презентация PowerPoint</vt:lpstr>
      <vt:lpstr>Book Store Telegram Bot</vt:lpstr>
      <vt:lpstr>Функциональная составляющая</vt:lpstr>
      <vt:lpstr>Функциональная составляющая</vt:lpstr>
      <vt:lpstr>Функциональная составляющая. Поиск</vt:lpstr>
      <vt:lpstr>Функциональная составляющая. Поиск</vt:lpstr>
      <vt:lpstr>Функциональная составляющая. Поиск</vt:lpstr>
      <vt:lpstr>Функциональная составляющая. Добавление</vt:lpstr>
      <vt:lpstr>Функциональная составляющая. Удаление</vt:lpstr>
      <vt:lpstr>Функциональная составляющая. Акты выдачи</vt:lpstr>
      <vt:lpstr>Функциональная составляющая базы данных.</vt:lpstr>
      <vt:lpstr>ЗАЛЮЧЕНИЕ</vt:lpstr>
      <vt:lpstr>  Серебренников Мирон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2019-11-06T11:35:05Z</dcterms:created>
  <dcterms:modified xsi:type="dcterms:W3CDTF">2021-06-25T17:42:42Z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